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6" r:id="rId2"/>
    <p:sldId id="383" r:id="rId3"/>
    <p:sldId id="367" r:id="rId4"/>
    <p:sldId id="369" r:id="rId5"/>
    <p:sldId id="380" r:id="rId6"/>
    <p:sldId id="381" r:id="rId7"/>
    <p:sldId id="370" r:id="rId8"/>
    <p:sldId id="376" r:id="rId9"/>
    <p:sldId id="371" r:id="rId10"/>
    <p:sldId id="372" r:id="rId11"/>
    <p:sldId id="374" r:id="rId12"/>
    <p:sldId id="373" r:id="rId13"/>
    <p:sldId id="375" r:id="rId14"/>
    <p:sldId id="377" r:id="rId15"/>
    <p:sldId id="382" r:id="rId16"/>
    <p:sldId id="378" r:id="rId17"/>
    <p:sldId id="379" r:id="rId18"/>
    <p:sldId id="368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Golos Text" panose="020B0604020202020204" charset="0"/>
      <p:regular r:id="rId29"/>
      <p:bold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E628508-BB12-4823-8AEE-2C557D86D65E}">
          <p14:sldIdLst>
            <p14:sldId id="366"/>
            <p14:sldId id="383"/>
            <p14:sldId id="367"/>
            <p14:sldId id="369"/>
            <p14:sldId id="380"/>
            <p14:sldId id="381"/>
            <p14:sldId id="370"/>
            <p14:sldId id="376"/>
            <p14:sldId id="371"/>
            <p14:sldId id="372"/>
            <p14:sldId id="374"/>
            <p14:sldId id="373"/>
            <p14:sldId id="375"/>
            <p14:sldId id="377"/>
            <p14:sldId id="382"/>
            <p14:sldId id="378"/>
            <p14:sldId id="379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анин Алексей Андреевич" initials="ШАА" lastIdx="1" clrIdx="0">
    <p:extLst>
      <p:ext uri="{19B8F6BF-5375-455C-9EA6-DF929625EA0E}">
        <p15:presenceInfo xmlns:p15="http://schemas.microsoft.com/office/powerpoint/2012/main" userId="S-1-5-21-2141110276-3515784747-1054644738-2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63088A"/>
    <a:srgbClr val="09B489"/>
    <a:srgbClr val="FFFFFF"/>
    <a:srgbClr val="F2F2F2"/>
    <a:srgbClr val="8134A7"/>
    <a:srgbClr val="670E8E"/>
    <a:srgbClr val="701B96"/>
    <a:srgbClr val="75229B"/>
    <a:srgbClr val="7C2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5789" autoAdjust="0"/>
  </p:normalViewPr>
  <p:slideViewPr>
    <p:cSldViewPr snapToGrid="0" showGuides="1">
      <p:cViewPr varScale="1">
        <p:scale>
          <a:sx n="110" d="100"/>
          <a:sy n="110" d="100"/>
        </p:scale>
        <p:origin x="840" y="96"/>
      </p:cViewPr>
      <p:guideLst>
        <p:guide pos="438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8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B02834-CE21-4F80-9715-8BAD5FCB8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196F5-1F7C-4F17-9F30-20C78C9BA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C214-932D-48EB-A5ED-94CCA32AEFB9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8DA05-02F4-468F-80AD-4748DA701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8F5EC-2349-44AA-9242-B8142C7CB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3139-7307-4BBF-B6E4-2D80B44F7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9F43-682E-40A3-B58B-277C22AA8575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70032-D7E2-4C41-8A50-E91EE750B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82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E3D5AB-EAF5-4AB9-AA3C-7F555CD72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689805"/>
            <a:ext cx="7171508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 err="1"/>
              <a:t>Golos</a:t>
            </a:r>
            <a:r>
              <a:rPr lang="en-US" dirty="0"/>
              <a:t> Text</a:t>
            </a:r>
            <a:r>
              <a:rPr lang="ru-RU" dirty="0"/>
              <a:t>, 36)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4774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7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3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842172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0171410-0F63-4F15-A816-DD8576AE3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3386" y="1385888"/>
            <a:ext cx="3530413" cy="43592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схем и </a:t>
            </a:r>
            <a:r>
              <a:rPr lang="ru-RU" dirty="0" err="1"/>
              <a:t>таймлайнов</a:t>
            </a:r>
            <a:endParaRPr lang="ru-RU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170" name="Номер слайда 2">
            <a:extLst>
              <a:ext uri="{FF2B5EF4-FFF2-40B4-BE49-F238E27FC236}">
                <a16:creationId xmlns:a16="http://schemas.microsoft.com/office/drawing/2014/main" id="{18B9E7BA-31B2-4945-9990-C72D8C7ECD90}"/>
              </a:ext>
            </a:extLst>
          </p:cNvPr>
          <p:cNvSpPr txBox="1">
            <a:spLocks/>
          </p:cNvSpPr>
          <p:nvPr userDrawn="1"/>
        </p:nvSpPr>
        <p:spPr>
          <a:xfrm>
            <a:off x="11454642" y="6356350"/>
            <a:ext cx="517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28261B-9F3A-4DC5-9EFB-9BA3510BF8D2}" type="slidenum">
              <a:rPr lang="ru-RU" smtClean="0">
                <a:latin typeface="Golos Text" panose="020B0503020202020204" pitchFamily="34" charset="0"/>
                <a:ea typeface="Golos Text" panose="020B0503020202020204" pitchFamily="34" charset="0"/>
              </a:rPr>
              <a:pPr/>
              <a:t>‹#›</a:t>
            </a:fld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E5674A37-F734-4509-A883-1A5762780D9D}"/>
              </a:ext>
            </a:extLst>
          </p:cNvPr>
          <p:cNvSpPr/>
          <p:nvPr userDrawn="1"/>
        </p:nvSpPr>
        <p:spPr>
          <a:xfrm>
            <a:off x="685463" y="1421475"/>
            <a:ext cx="5726371" cy="24022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E72D0EB9-C280-42EF-BB81-EE1C21403CBB}"/>
              </a:ext>
            </a:extLst>
          </p:cNvPr>
          <p:cNvSpPr/>
          <p:nvPr userDrawn="1"/>
        </p:nvSpPr>
        <p:spPr>
          <a:xfrm>
            <a:off x="1132773" y="2715776"/>
            <a:ext cx="307778" cy="307778"/>
          </a:xfrm>
          <a:prstGeom prst="ellipse">
            <a:avLst/>
          </a:prstGeom>
          <a:solidFill>
            <a:srgbClr val="BD8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1</a:t>
            </a: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617C1443-8B52-409E-BF60-9FBCDA1426D5}"/>
              </a:ext>
            </a:extLst>
          </p:cNvPr>
          <p:cNvSpPr/>
          <p:nvPr userDrawn="1"/>
        </p:nvSpPr>
        <p:spPr>
          <a:xfrm>
            <a:off x="4572308" y="2715776"/>
            <a:ext cx="307778" cy="307778"/>
          </a:xfrm>
          <a:prstGeom prst="ellipse">
            <a:avLst/>
          </a:prstGeom>
          <a:solidFill>
            <a:srgbClr val="9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578DD0F6-BBA8-47E4-B660-F3D0A5C10214}"/>
              </a:ext>
            </a:extLst>
          </p:cNvPr>
          <p:cNvCxnSpPr>
            <a:cxnSpLocks/>
            <a:endCxn id="172" idx="2"/>
          </p:cNvCxnSpPr>
          <p:nvPr userDrawn="1"/>
        </p:nvCxnSpPr>
        <p:spPr>
          <a:xfrm>
            <a:off x="685463" y="2869665"/>
            <a:ext cx="44731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8096891D-FC63-44D8-896D-AF14EE64FD8F}"/>
              </a:ext>
            </a:extLst>
          </p:cNvPr>
          <p:cNvSpPr/>
          <p:nvPr userDrawn="1"/>
        </p:nvSpPr>
        <p:spPr>
          <a:xfrm>
            <a:off x="685463" y="1447423"/>
            <a:ext cx="572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89C6ABB-451D-491B-8F97-5BE3EB0CAC4D}"/>
              </a:ext>
            </a:extLst>
          </p:cNvPr>
          <p:cNvSpPr/>
          <p:nvPr userDrawn="1"/>
        </p:nvSpPr>
        <p:spPr>
          <a:xfrm>
            <a:off x="1857624" y="2715776"/>
            <a:ext cx="307778" cy="307778"/>
          </a:xfrm>
          <a:prstGeom prst="ellipse">
            <a:avLst/>
          </a:prstGeom>
          <a:solidFill>
            <a:srgbClr val="B7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88BE9809-76D6-4D49-A881-BE2174BB0172}"/>
              </a:ext>
            </a:extLst>
          </p:cNvPr>
          <p:cNvSpPr/>
          <p:nvPr userDrawn="1"/>
        </p:nvSpPr>
        <p:spPr>
          <a:xfrm>
            <a:off x="2536295" y="2715776"/>
            <a:ext cx="307778" cy="307778"/>
          </a:xfrm>
          <a:prstGeom prst="ellipse">
            <a:avLst/>
          </a:prstGeom>
          <a:solidFill>
            <a:srgbClr val="AD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2BB26EFA-81BA-495E-B040-AF1865045BD9}"/>
              </a:ext>
            </a:extLst>
          </p:cNvPr>
          <p:cNvSpPr/>
          <p:nvPr userDrawn="1"/>
        </p:nvSpPr>
        <p:spPr>
          <a:xfrm>
            <a:off x="3214966" y="2715776"/>
            <a:ext cx="307778" cy="307778"/>
          </a:xfrm>
          <a:prstGeom prst="ellipse">
            <a:avLst/>
          </a:prstGeom>
          <a:solidFill>
            <a:srgbClr val="A76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2437A63-68BE-4CB7-BC2C-04EF52A6AD57}"/>
              </a:ext>
            </a:extLst>
          </p:cNvPr>
          <p:cNvSpPr/>
          <p:nvPr userDrawn="1"/>
        </p:nvSpPr>
        <p:spPr>
          <a:xfrm>
            <a:off x="3893637" y="2715776"/>
            <a:ext cx="307778" cy="307778"/>
          </a:xfrm>
          <a:prstGeom prst="ellipse">
            <a:avLst/>
          </a:prstGeom>
          <a:solidFill>
            <a:srgbClr val="9F6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  <p:cxnSp>
        <p:nvCxnSpPr>
          <p:cNvPr id="180" name="Прямая со стрелкой 179">
            <a:extLst>
              <a:ext uri="{FF2B5EF4-FFF2-40B4-BE49-F238E27FC236}">
                <a16:creationId xmlns:a16="http://schemas.microsoft.com/office/drawing/2014/main" id="{4EBB5979-A0F7-4C48-8247-3326F25416BF}"/>
              </a:ext>
            </a:extLst>
          </p:cNvPr>
          <p:cNvCxnSpPr>
            <a:cxnSpLocks/>
            <a:stCxn id="172" idx="6"/>
            <a:endCxn id="176" idx="2"/>
          </p:cNvCxnSpPr>
          <p:nvPr userDrawn="1"/>
        </p:nvCxnSpPr>
        <p:spPr>
          <a:xfrm>
            <a:off x="1440551" y="2869665"/>
            <a:ext cx="4170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>
            <a:extLst>
              <a:ext uri="{FF2B5EF4-FFF2-40B4-BE49-F238E27FC236}">
                <a16:creationId xmlns:a16="http://schemas.microsoft.com/office/drawing/2014/main" id="{76BC1100-4E84-4BB5-8371-548DF8A31B50}"/>
              </a:ext>
            </a:extLst>
          </p:cNvPr>
          <p:cNvCxnSpPr>
            <a:cxnSpLocks/>
          </p:cNvCxnSpPr>
          <p:nvPr userDrawn="1"/>
        </p:nvCxnSpPr>
        <p:spPr>
          <a:xfrm>
            <a:off x="2165402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265C660E-7D4E-45E9-9D28-BA896D2E650A}"/>
              </a:ext>
            </a:extLst>
          </p:cNvPr>
          <p:cNvCxnSpPr>
            <a:cxnSpLocks/>
          </p:cNvCxnSpPr>
          <p:nvPr userDrawn="1"/>
        </p:nvCxnSpPr>
        <p:spPr>
          <a:xfrm>
            <a:off x="2844073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15BC7072-86DF-45EB-80AB-4224093C583C}"/>
              </a:ext>
            </a:extLst>
          </p:cNvPr>
          <p:cNvCxnSpPr>
            <a:cxnSpLocks/>
          </p:cNvCxnSpPr>
          <p:nvPr userDrawn="1"/>
        </p:nvCxnSpPr>
        <p:spPr>
          <a:xfrm>
            <a:off x="3522744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2C5D0140-F659-4B86-ACAA-943196892B14}"/>
              </a:ext>
            </a:extLst>
          </p:cNvPr>
          <p:cNvCxnSpPr>
            <a:cxnSpLocks/>
          </p:cNvCxnSpPr>
          <p:nvPr userDrawn="1"/>
        </p:nvCxnSpPr>
        <p:spPr>
          <a:xfrm>
            <a:off x="4201415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33CC892F-561F-4564-9AA7-9D0CBC1D4812}"/>
              </a:ext>
            </a:extLst>
          </p:cNvPr>
          <p:cNvCxnSpPr>
            <a:cxnSpLocks/>
          </p:cNvCxnSpPr>
          <p:nvPr userDrawn="1"/>
        </p:nvCxnSpPr>
        <p:spPr>
          <a:xfrm>
            <a:off x="4880086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434D7D28-EE20-47EE-903F-B83F545A1D37}"/>
              </a:ext>
            </a:extLst>
          </p:cNvPr>
          <p:cNvSpPr/>
          <p:nvPr userDrawn="1"/>
        </p:nvSpPr>
        <p:spPr>
          <a:xfrm>
            <a:off x="118591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BB1D1D72-18E5-424C-8B53-02C60AAD9CBB}"/>
              </a:ext>
            </a:extLst>
          </p:cNvPr>
          <p:cNvSpPr/>
          <p:nvPr userDrawn="1"/>
        </p:nvSpPr>
        <p:spPr>
          <a:xfrm>
            <a:off x="1845668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53B773AB-8E79-4B11-8F2F-6C3880BB67C4}"/>
              </a:ext>
            </a:extLst>
          </p:cNvPr>
          <p:cNvSpPr/>
          <p:nvPr userDrawn="1"/>
        </p:nvSpPr>
        <p:spPr>
          <a:xfrm>
            <a:off x="255517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8BF00B7-A0E6-4429-A1BE-ED9410E6D23F}"/>
              </a:ext>
            </a:extLst>
          </p:cNvPr>
          <p:cNvSpPr/>
          <p:nvPr userDrawn="1"/>
        </p:nvSpPr>
        <p:spPr>
          <a:xfrm>
            <a:off x="3211639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611FFF61-B32B-413B-8E20-5471313C80CB}"/>
              </a:ext>
            </a:extLst>
          </p:cNvPr>
          <p:cNvSpPr/>
          <p:nvPr userDrawn="1"/>
        </p:nvSpPr>
        <p:spPr>
          <a:xfrm>
            <a:off x="390672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01BDB9E-A39D-463C-8C35-188AFABBA813}"/>
              </a:ext>
            </a:extLst>
          </p:cNvPr>
          <p:cNvSpPr/>
          <p:nvPr userDrawn="1"/>
        </p:nvSpPr>
        <p:spPr>
          <a:xfrm>
            <a:off x="4962471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D613B67C-7D18-49AD-BAAB-5D5B3054A477}"/>
              </a:ext>
            </a:extLst>
          </p:cNvPr>
          <p:cNvCxnSpPr>
            <a:cxnSpLocks/>
          </p:cNvCxnSpPr>
          <p:nvPr userDrawn="1"/>
        </p:nvCxnSpPr>
        <p:spPr>
          <a:xfrm>
            <a:off x="1288419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1FE09456-6EE4-47D2-A611-7865D41BABDA}"/>
              </a:ext>
            </a:extLst>
          </p:cNvPr>
          <p:cNvCxnSpPr>
            <a:cxnSpLocks/>
          </p:cNvCxnSpPr>
          <p:nvPr userDrawn="1"/>
        </p:nvCxnSpPr>
        <p:spPr>
          <a:xfrm>
            <a:off x="1995396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C07A482C-F25E-476A-9D0F-9424903CEB14}"/>
              </a:ext>
            </a:extLst>
          </p:cNvPr>
          <p:cNvCxnSpPr>
            <a:cxnSpLocks/>
          </p:cNvCxnSpPr>
          <p:nvPr userDrawn="1"/>
        </p:nvCxnSpPr>
        <p:spPr>
          <a:xfrm>
            <a:off x="2674665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876AE719-58F8-4036-A0C3-259D05A70A51}"/>
              </a:ext>
            </a:extLst>
          </p:cNvPr>
          <p:cNvCxnSpPr>
            <a:cxnSpLocks/>
          </p:cNvCxnSpPr>
          <p:nvPr userDrawn="1"/>
        </p:nvCxnSpPr>
        <p:spPr>
          <a:xfrm>
            <a:off x="3353934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D75274B7-1224-4474-8006-98927A74DA4C}"/>
              </a:ext>
            </a:extLst>
          </p:cNvPr>
          <p:cNvCxnSpPr>
            <a:cxnSpLocks/>
          </p:cNvCxnSpPr>
          <p:nvPr userDrawn="1"/>
        </p:nvCxnSpPr>
        <p:spPr>
          <a:xfrm>
            <a:off x="4033203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8E0082EE-000E-4CEB-803E-0CA8EEAC4475}"/>
              </a:ext>
            </a:extLst>
          </p:cNvPr>
          <p:cNvCxnSpPr>
            <a:cxnSpLocks/>
          </p:cNvCxnSpPr>
          <p:nvPr userDrawn="1"/>
        </p:nvCxnSpPr>
        <p:spPr>
          <a:xfrm>
            <a:off x="4712471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52">
            <a:extLst>
              <a:ext uri="{FF2B5EF4-FFF2-40B4-BE49-F238E27FC236}">
                <a16:creationId xmlns:a16="http://schemas.microsoft.com/office/drawing/2014/main" id="{78AFC365-B112-4C31-8354-9621AC292DB0}"/>
              </a:ext>
            </a:extLst>
          </p:cNvPr>
          <p:cNvSpPr/>
          <p:nvPr userDrawn="1"/>
        </p:nvSpPr>
        <p:spPr>
          <a:xfrm>
            <a:off x="685462" y="3253382"/>
            <a:ext cx="1471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61081E71-467E-4769-8C4C-E1103D586FBD}"/>
              </a:ext>
            </a:extLst>
          </p:cNvPr>
          <p:cNvSpPr/>
          <p:nvPr userDrawn="1"/>
        </p:nvSpPr>
        <p:spPr>
          <a:xfrm>
            <a:off x="5483406" y="2575254"/>
            <a:ext cx="592800" cy="59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9370FBE0-58B0-4BFA-BDE8-975200606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59475" y="2445971"/>
            <a:ext cx="856559" cy="8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79EA3943-0973-4563-9F1C-EEF96EE56892}"/>
              </a:ext>
            </a:extLst>
          </p:cNvPr>
          <p:cNvGrpSpPr/>
          <p:nvPr userDrawn="1"/>
        </p:nvGrpSpPr>
        <p:grpSpPr>
          <a:xfrm>
            <a:off x="6747053" y="1361505"/>
            <a:ext cx="5726371" cy="2522202"/>
            <a:chOff x="685463" y="3685769"/>
            <a:chExt cx="5726371" cy="2522202"/>
          </a:xfrm>
        </p:grpSpPr>
        <p:grpSp>
          <p:nvGrpSpPr>
            <p:cNvPr id="202" name="Группа 201">
              <a:extLst>
                <a:ext uri="{FF2B5EF4-FFF2-40B4-BE49-F238E27FC236}">
                  <a16:creationId xmlns:a16="http://schemas.microsoft.com/office/drawing/2014/main" id="{D525FD41-B429-49C1-9459-2F539A0422A1}"/>
                </a:ext>
              </a:extLst>
            </p:cNvPr>
            <p:cNvGrpSpPr/>
            <p:nvPr userDrawn="1"/>
          </p:nvGrpSpPr>
          <p:grpSpPr>
            <a:xfrm>
              <a:off x="685463" y="3685769"/>
              <a:ext cx="3421102" cy="2511595"/>
              <a:chOff x="1027457" y="1832138"/>
              <a:chExt cx="5483771" cy="4025900"/>
            </a:xfrm>
          </p:grpSpPr>
          <p:pic>
            <p:nvPicPr>
              <p:cNvPr id="211" name="Рисунок 210">
                <a:extLst>
                  <a:ext uri="{FF2B5EF4-FFF2-40B4-BE49-F238E27FC236}">
                    <a16:creationId xmlns:a16="http://schemas.microsoft.com/office/drawing/2014/main" id="{AFE04E61-C4BD-421B-98E0-F5A729A8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57" y="1832138"/>
                <a:ext cx="4865343" cy="4025900"/>
              </a:xfrm>
              <a:prstGeom prst="rect">
                <a:avLst/>
              </a:prstGeom>
            </p:spPr>
          </p:pic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32668656-041A-4C1F-8ADE-F133E4D1F5DD}"/>
                  </a:ext>
                </a:extLst>
              </p:cNvPr>
              <p:cNvGrpSpPr/>
              <p:nvPr/>
            </p:nvGrpSpPr>
            <p:grpSpPr>
              <a:xfrm>
                <a:off x="3176436" y="2426328"/>
                <a:ext cx="507212" cy="592011"/>
                <a:chOff x="3176436" y="2426328"/>
                <a:chExt cx="507212" cy="592011"/>
              </a:xfrm>
            </p:grpSpPr>
            <p:sp>
              <p:nvSpPr>
                <p:cNvPr id="233" name="Овал 232">
                  <a:extLst>
                    <a:ext uri="{FF2B5EF4-FFF2-40B4-BE49-F238E27FC236}">
                      <a16:creationId xmlns:a16="http://schemas.microsoft.com/office/drawing/2014/main" id="{D29DB871-3CA2-42B0-9527-94F12D25EDED}"/>
                    </a:ext>
                  </a:extLst>
                </p:cNvPr>
                <p:cNvSpPr/>
                <p:nvPr/>
              </p:nvSpPr>
              <p:spPr>
                <a:xfrm>
                  <a:off x="3236608" y="2505081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73EB06D-7E03-4FD8-82BD-F4D10D076D3B}"/>
                    </a:ext>
                  </a:extLst>
                </p:cNvPr>
                <p:cNvSpPr txBox="1"/>
                <p:nvPr/>
              </p:nvSpPr>
              <p:spPr>
                <a:xfrm>
                  <a:off x="3176436" y="2426328"/>
                  <a:ext cx="4538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13" name="Группа 212">
                <a:extLst>
                  <a:ext uri="{FF2B5EF4-FFF2-40B4-BE49-F238E27FC236}">
                    <a16:creationId xmlns:a16="http://schemas.microsoft.com/office/drawing/2014/main" id="{15C4099D-DEEB-49AB-A2B2-56F2CB0FC3A4}"/>
                  </a:ext>
                </a:extLst>
              </p:cNvPr>
              <p:cNvGrpSpPr/>
              <p:nvPr/>
            </p:nvGrpSpPr>
            <p:grpSpPr>
              <a:xfrm>
                <a:off x="3205907" y="3325695"/>
                <a:ext cx="477741" cy="592011"/>
                <a:chOff x="3205907" y="3325695"/>
                <a:chExt cx="477741" cy="592011"/>
              </a:xfrm>
            </p:grpSpPr>
            <p:sp>
              <p:nvSpPr>
                <p:cNvPr id="231" name="Овал 230">
                  <a:extLst>
                    <a:ext uri="{FF2B5EF4-FFF2-40B4-BE49-F238E27FC236}">
                      <a16:creationId xmlns:a16="http://schemas.microsoft.com/office/drawing/2014/main" id="{2D877870-AA5A-49AD-AE15-0F56DD17B025}"/>
                    </a:ext>
                  </a:extLst>
                </p:cNvPr>
                <p:cNvSpPr/>
                <p:nvPr/>
              </p:nvSpPr>
              <p:spPr>
                <a:xfrm>
                  <a:off x="3236608" y="3384749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435DD8E-4DE5-4160-9884-FA6BC7C41FAF}"/>
                    </a:ext>
                  </a:extLst>
                </p:cNvPr>
                <p:cNvSpPr txBox="1"/>
                <p:nvPr/>
              </p:nvSpPr>
              <p:spPr>
                <a:xfrm>
                  <a:off x="3205907" y="3325695"/>
                  <a:ext cx="436788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4" name="Группа 213">
                <a:extLst>
                  <a:ext uri="{FF2B5EF4-FFF2-40B4-BE49-F238E27FC236}">
                    <a16:creationId xmlns:a16="http://schemas.microsoft.com/office/drawing/2014/main" id="{596F9226-CE1D-4836-A2AD-8860176B25B8}"/>
                  </a:ext>
                </a:extLst>
              </p:cNvPr>
              <p:cNvGrpSpPr/>
              <p:nvPr/>
            </p:nvGrpSpPr>
            <p:grpSpPr>
              <a:xfrm>
                <a:off x="3203776" y="4183119"/>
                <a:ext cx="479872" cy="592011"/>
                <a:chOff x="3203776" y="4183119"/>
                <a:chExt cx="479872" cy="592011"/>
              </a:xfrm>
            </p:grpSpPr>
            <p:sp>
              <p:nvSpPr>
                <p:cNvPr id="229" name="Овал 228">
                  <a:extLst>
                    <a:ext uri="{FF2B5EF4-FFF2-40B4-BE49-F238E27FC236}">
                      <a16:creationId xmlns:a16="http://schemas.microsoft.com/office/drawing/2014/main" id="{B3444465-AF23-43DD-8AD3-8722BE7CF57B}"/>
                    </a:ext>
                  </a:extLst>
                </p:cNvPr>
                <p:cNvSpPr/>
                <p:nvPr/>
              </p:nvSpPr>
              <p:spPr>
                <a:xfrm>
                  <a:off x="3236608" y="4264417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0BF3E57F-B409-4FA8-B2E4-A0D153E8828C}"/>
                    </a:ext>
                  </a:extLst>
                </p:cNvPr>
                <p:cNvSpPr txBox="1"/>
                <p:nvPr/>
              </p:nvSpPr>
              <p:spPr>
                <a:xfrm>
                  <a:off x="3203776" y="4183119"/>
                  <a:ext cx="4389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15" name="Группа 214">
                <a:extLst>
                  <a:ext uri="{FF2B5EF4-FFF2-40B4-BE49-F238E27FC236}">
                    <a16:creationId xmlns:a16="http://schemas.microsoft.com/office/drawing/2014/main" id="{885B661D-A389-48E1-B444-0E3B663E3A7A}"/>
                  </a:ext>
                </a:extLst>
              </p:cNvPr>
              <p:cNvGrpSpPr/>
              <p:nvPr/>
            </p:nvGrpSpPr>
            <p:grpSpPr>
              <a:xfrm>
                <a:off x="3216107" y="5047439"/>
                <a:ext cx="467541" cy="592012"/>
                <a:chOff x="3216107" y="5047439"/>
                <a:chExt cx="467541" cy="592012"/>
              </a:xfrm>
            </p:grpSpPr>
            <p:sp>
              <p:nvSpPr>
                <p:cNvPr id="227" name="Овал 226">
                  <a:extLst>
                    <a:ext uri="{FF2B5EF4-FFF2-40B4-BE49-F238E27FC236}">
                      <a16:creationId xmlns:a16="http://schemas.microsoft.com/office/drawing/2014/main" id="{1884478C-AEC1-4954-8251-949D6E086D27}"/>
                    </a:ext>
                  </a:extLst>
                </p:cNvPr>
                <p:cNvSpPr/>
                <p:nvPr/>
              </p:nvSpPr>
              <p:spPr>
                <a:xfrm>
                  <a:off x="3236608" y="5123765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581B4731-C940-4B09-8974-313010FEC465}"/>
                    </a:ext>
                  </a:extLst>
                </p:cNvPr>
                <p:cNvSpPr txBox="1"/>
                <p:nvPr/>
              </p:nvSpPr>
              <p:spPr>
                <a:xfrm>
                  <a:off x="3216107" y="5047439"/>
                  <a:ext cx="396344" cy="592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120373CB-57A6-4256-89A4-89E7720B1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119" y="4484352"/>
                <a:ext cx="2573213" cy="0"/>
              </a:xfrm>
              <a:prstGeom prst="line">
                <a:avLst/>
              </a:prstGeom>
              <a:ln w="19050">
                <a:solidFill>
                  <a:srgbClr val="3483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Группа 216">
                <a:extLst>
                  <a:ext uri="{FF2B5EF4-FFF2-40B4-BE49-F238E27FC236}">
                    <a16:creationId xmlns:a16="http://schemas.microsoft.com/office/drawing/2014/main" id="{900B5400-F64F-4CFA-8642-A93F950D9FFC}"/>
                  </a:ext>
                </a:extLst>
              </p:cNvPr>
              <p:cNvGrpSpPr/>
              <p:nvPr/>
            </p:nvGrpSpPr>
            <p:grpSpPr>
              <a:xfrm>
                <a:off x="3455578" y="2360009"/>
                <a:ext cx="3055650" cy="111760"/>
                <a:chOff x="3455578" y="2360009"/>
                <a:chExt cx="3055650" cy="111760"/>
              </a:xfrm>
            </p:grpSpPr>
            <p:cxnSp>
              <p:nvCxnSpPr>
                <p:cNvPr id="225" name="Прямая соединительная линия 224">
                  <a:extLst>
                    <a:ext uri="{FF2B5EF4-FFF2-40B4-BE49-F238E27FC236}">
                      <a16:creationId xmlns:a16="http://schemas.microsoft.com/office/drawing/2014/main" id="{EA9DFAF7-FC96-4A53-9D84-C49DF5DE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578" y="2406442"/>
                  <a:ext cx="3000785" cy="0"/>
                </a:xfrm>
                <a:prstGeom prst="line">
                  <a:avLst/>
                </a:prstGeom>
                <a:ln w="19050">
                  <a:solidFill>
                    <a:srgbClr val="3DB2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Овал 225">
                  <a:extLst>
                    <a:ext uri="{FF2B5EF4-FFF2-40B4-BE49-F238E27FC236}">
                      <a16:creationId xmlns:a16="http://schemas.microsoft.com/office/drawing/2014/main" id="{591C1E41-5D53-4CE6-9273-9726E5D7F5E7}"/>
                    </a:ext>
                  </a:extLst>
                </p:cNvPr>
                <p:cNvSpPr/>
                <p:nvPr/>
              </p:nvSpPr>
              <p:spPr>
                <a:xfrm>
                  <a:off x="6399468" y="2360009"/>
                  <a:ext cx="111760" cy="111760"/>
                </a:xfrm>
                <a:prstGeom prst="ellipse">
                  <a:avLst/>
                </a:prstGeom>
                <a:solidFill>
                  <a:srgbClr val="3DB2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grpSp>
            <p:nvGrpSpPr>
              <p:cNvPr id="218" name="Группа 217">
                <a:extLst>
                  <a:ext uri="{FF2B5EF4-FFF2-40B4-BE49-F238E27FC236}">
                    <a16:creationId xmlns:a16="http://schemas.microsoft.com/office/drawing/2014/main" id="{19DA4E2F-5FBB-4F01-BF5D-A000D493D48D}"/>
                  </a:ext>
                </a:extLst>
              </p:cNvPr>
              <p:cNvGrpSpPr/>
              <p:nvPr/>
            </p:nvGrpSpPr>
            <p:grpSpPr>
              <a:xfrm>
                <a:off x="3881120" y="3515464"/>
                <a:ext cx="2630108" cy="111760"/>
                <a:chOff x="3881120" y="3515464"/>
                <a:chExt cx="2630108" cy="111760"/>
              </a:xfrm>
            </p:grpSpPr>
            <p:cxnSp>
              <p:nvCxnSpPr>
                <p:cNvPr id="223" name="Прямая соединительная линия 222">
                  <a:extLst>
                    <a:ext uri="{FF2B5EF4-FFF2-40B4-BE49-F238E27FC236}">
                      <a16:creationId xmlns:a16="http://schemas.microsoft.com/office/drawing/2014/main" id="{73C29C80-7266-4CEA-86F6-F2580C11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20" y="3572051"/>
                  <a:ext cx="2573213" cy="0"/>
                </a:xfrm>
                <a:prstGeom prst="line">
                  <a:avLst/>
                </a:prstGeom>
                <a:ln w="19050">
                  <a:solidFill>
                    <a:srgbClr val="3BA7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Овал 223">
                  <a:extLst>
                    <a:ext uri="{FF2B5EF4-FFF2-40B4-BE49-F238E27FC236}">
                      <a16:creationId xmlns:a16="http://schemas.microsoft.com/office/drawing/2014/main" id="{D2A79191-FA8C-4DD7-B034-AE9D0E85AAF4}"/>
                    </a:ext>
                  </a:extLst>
                </p:cNvPr>
                <p:cNvSpPr/>
                <p:nvPr/>
              </p:nvSpPr>
              <p:spPr>
                <a:xfrm>
                  <a:off x="6399468" y="3515464"/>
                  <a:ext cx="111760" cy="111760"/>
                </a:xfrm>
                <a:prstGeom prst="ellipse">
                  <a:avLst/>
                </a:prstGeom>
                <a:solidFill>
                  <a:srgbClr val="3BA7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A2AE96EE-0295-4CE8-9D0A-A1E10CE032F3}"/>
                  </a:ext>
                </a:extLst>
              </p:cNvPr>
              <p:cNvSpPr/>
              <p:nvPr/>
            </p:nvSpPr>
            <p:spPr>
              <a:xfrm>
                <a:off x="6399468" y="4428472"/>
                <a:ext cx="111760" cy="111760"/>
              </a:xfrm>
              <a:prstGeom prst="ellipse">
                <a:avLst/>
              </a:prstGeom>
              <a:solidFill>
                <a:srgbClr val="348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  <p:grpSp>
            <p:nvGrpSpPr>
              <p:cNvPr id="220" name="Группа 219">
                <a:extLst>
                  <a:ext uri="{FF2B5EF4-FFF2-40B4-BE49-F238E27FC236}">
                    <a16:creationId xmlns:a16="http://schemas.microsoft.com/office/drawing/2014/main" id="{3911457E-7FF5-487E-A65C-F068B6A5F180}"/>
                  </a:ext>
                </a:extLst>
              </p:cNvPr>
              <p:cNvGrpSpPr/>
              <p:nvPr/>
            </p:nvGrpSpPr>
            <p:grpSpPr>
              <a:xfrm>
                <a:off x="3881118" y="5260200"/>
                <a:ext cx="2630110" cy="111760"/>
                <a:chOff x="3881118" y="5260200"/>
                <a:chExt cx="2630110" cy="111760"/>
              </a:xfrm>
            </p:grpSpPr>
            <p:cxnSp>
              <p:nvCxnSpPr>
                <p:cNvPr id="221" name="Прямая соединительная линия 220">
                  <a:extLst>
                    <a:ext uri="{FF2B5EF4-FFF2-40B4-BE49-F238E27FC236}">
                      <a16:creationId xmlns:a16="http://schemas.microsoft.com/office/drawing/2014/main" id="{6FCDA01C-D8B8-4E9F-8BC4-BD791F94D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18" y="5320597"/>
                  <a:ext cx="2573213" cy="0"/>
                </a:xfrm>
                <a:prstGeom prst="line">
                  <a:avLst/>
                </a:prstGeom>
                <a:ln w="19050">
                  <a:solidFill>
                    <a:srgbClr val="305E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Овал 221">
                  <a:extLst>
                    <a:ext uri="{FF2B5EF4-FFF2-40B4-BE49-F238E27FC236}">
                      <a16:creationId xmlns:a16="http://schemas.microsoft.com/office/drawing/2014/main" id="{BCAAEB54-197B-4D9A-97DA-4A6F4F265726}"/>
                    </a:ext>
                  </a:extLst>
                </p:cNvPr>
                <p:cNvSpPr/>
                <p:nvPr/>
              </p:nvSpPr>
              <p:spPr>
                <a:xfrm>
                  <a:off x="6399468" y="5260200"/>
                  <a:ext cx="111760" cy="111760"/>
                </a:xfrm>
                <a:prstGeom prst="ellipse">
                  <a:avLst/>
                </a:prstGeom>
                <a:solidFill>
                  <a:srgbClr val="305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</p:grp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79C1105E-80E8-42CF-9B3F-5241160265EB}"/>
                </a:ext>
              </a:extLst>
            </p:cNvPr>
            <p:cNvSpPr/>
            <p:nvPr userDrawn="1"/>
          </p:nvSpPr>
          <p:spPr>
            <a:xfrm>
              <a:off x="4160375" y="377670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b="1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D865869F-56DC-46DD-B4EE-9E11850CBA4E}"/>
                </a:ext>
              </a:extLst>
            </p:cNvPr>
            <p:cNvSpPr/>
            <p:nvPr userDrawn="1"/>
          </p:nvSpPr>
          <p:spPr>
            <a:xfrm>
              <a:off x="4160375" y="4503716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B6D3D691-DEEE-4B6A-97BF-63D317E339A7}"/>
                </a:ext>
              </a:extLst>
            </p:cNvPr>
            <p:cNvSpPr/>
            <p:nvPr userDrawn="1"/>
          </p:nvSpPr>
          <p:spPr>
            <a:xfrm>
              <a:off x="4160375" y="5057359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08B0C017-E319-47D5-A3CC-D50FAF81410B}"/>
                </a:ext>
              </a:extLst>
            </p:cNvPr>
            <p:cNvSpPr/>
            <p:nvPr userDrawn="1"/>
          </p:nvSpPr>
          <p:spPr>
            <a:xfrm>
              <a:off x="4160375" y="559657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93727B7A-C2EF-473D-859E-B820787327AC}"/>
                </a:ext>
              </a:extLst>
            </p:cNvPr>
            <p:cNvSpPr/>
            <p:nvPr userDrawn="1"/>
          </p:nvSpPr>
          <p:spPr>
            <a:xfrm>
              <a:off x="4160375" y="404775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EE319891-B3F3-4A71-8F78-84F970418EC2}"/>
                </a:ext>
              </a:extLst>
            </p:cNvPr>
            <p:cNvSpPr/>
            <p:nvPr userDrawn="1"/>
          </p:nvSpPr>
          <p:spPr>
            <a:xfrm>
              <a:off x="4160375" y="4774764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C670B85C-0214-4380-8B51-4B55A010BB1B}"/>
                </a:ext>
              </a:extLst>
            </p:cNvPr>
            <p:cNvSpPr/>
            <p:nvPr userDrawn="1"/>
          </p:nvSpPr>
          <p:spPr>
            <a:xfrm>
              <a:off x="4160375" y="5328407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0C091D84-4A6C-4014-9556-085D1C54F024}"/>
                </a:ext>
              </a:extLst>
            </p:cNvPr>
            <p:cNvSpPr/>
            <p:nvPr userDrawn="1"/>
          </p:nvSpPr>
          <p:spPr>
            <a:xfrm>
              <a:off x="4160375" y="586762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C726BD58-4C77-419E-9216-6DB916919801}"/>
              </a:ext>
            </a:extLst>
          </p:cNvPr>
          <p:cNvGrpSpPr/>
          <p:nvPr userDrawn="1"/>
        </p:nvGrpSpPr>
        <p:grpSpPr>
          <a:xfrm>
            <a:off x="525840" y="4142213"/>
            <a:ext cx="5796227" cy="1938224"/>
            <a:chOff x="2279400" y="3672615"/>
            <a:chExt cx="6884648" cy="2302186"/>
          </a:xfrm>
        </p:grpSpPr>
        <p:cxnSp>
          <p:nvCxnSpPr>
            <p:cNvPr id="236" name="Прямая соединительная линия 235">
              <a:extLst>
                <a:ext uri="{FF2B5EF4-FFF2-40B4-BE49-F238E27FC236}">
                  <a16:creationId xmlns:a16="http://schemas.microsoft.com/office/drawing/2014/main" id="{A107D726-8818-4C1F-929A-8031ED90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944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20F1440F-BC96-4F8A-B1FC-23AD2F011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44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52A9044C-D4D1-47B9-8192-B5DBC52DA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031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84405039-6959-4848-9793-2CAB534F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931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DCD58290-FAD4-465F-A9CB-F1D053ABC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509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CBEF4399-6E59-4DD6-996E-E905DC7CF4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5" y="4851977"/>
              <a:ext cx="600825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D3D68C02-C46A-4799-B9C2-6E569A2FA680}"/>
                </a:ext>
              </a:extLst>
            </p:cNvPr>
            <p:cNvSpPr/>
            <p:nvPr/>
          </p:nvSpPr>
          <p:spPr>
            <a:xfrm>
              <a:off x="4051300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2</a:t>
              </a: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031F617E-A68E-49FA-9E28-75E103DD45CF}"/>
                </a:ext>
              </a:extLst>
            </p:cNvPr>
            <p:cNvSpPr/>
            <p:nvPr/>
          </p:nvSpPr>
          <p:spPr>
            <a:xfrm>
              <a:off x="2581564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1</a:t>
              </a: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D6D956AA-1996-4191-97E3-94C3B3B99A61}"/>
                </a:ext>
              </a:extLst>
            </p:cNvPr>
            <p:cNvSpPr/>
            <p:nvPr/>
          </p:nvSpPr>
          <p:spPr>
            <a:xfrm>
              <a:off x="6990772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4</a:t>
              </a: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E8A5D26A-858A-431D-AFA4-D04F23C3F31E}"/>
                </a:ext>
              </a:extLst>
            </p:cNvPr>
            <p:cNvSpPr/>
            <p:nvPr/>
          </p:nvSpPr>
          <p:spPr>
            <a:xfrm>
              <a:off x="5521036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3</a:t>
              </a: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8FAA05FC-B5C2-4B06-8521-BD65765522F1}"/>
                </a:ext>
              </a:extLst>
            </p:cNvPr>
            <p:cNvSpPr/>
            <p:nvPr/>
          </p:nvSpPr>
          <p:spPr>
            <a:xfrm>
              <a:off x="8460509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5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A2C2A6-58E7-493C-85F7-E8124C5AEFD4}"/>
                </a:ext>
              </a:extLst>
            </p:cNvPr>
            <p:cNvSpPr txBox="1"/>
            <p:nvPr/>
          </p:nvSpPr>
          <p:spPr>
            <a:xfrm>
              <a:off x="2279400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B80CF6A-7CFA-46E8-913F-81EE5704A15A}"/>
                </a:ext>
              </a:extLst>
            </p:cNvPr>
            <p:cNvSpPr txBox="1"/>
            <p:nvPr/>
          </p:nvSpPr>
          <p:spPr>
            <a:xfrm>
              <a:off x="3749135" y="3672615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4515012-152E-48FE-B38B-546C175CDEF6}"/>
                </a:ext>
              </a:extLst>
            </p:cNvPr>
            <p:cNvSpPr txBox="1"/>
            <p:nvPr/>
          </p:nvSpPr>
          <p:spPr>
            <a:xfrm>
              <a:off x="5218872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84D2FA6-DF7B-4B30-AB81-8345A72B2D64}"/>
                </a:ext>
              </a:extLst>
            </p:cNvPr>
            <p:cNvSpPr txBox="1"/>
            <p:nvPr/>
          </p:nvSpPr>
          <p:spPr>
            <a:xfrm>
              <a:off x="8158345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49BF2F-6389-41FD-8560-FA6F50418E82}"/>
                </a:ext>
              </a:extLst>
            </p:cNvPr>
            <p:cNvSpPr txBox="1"/>
            <p:nvPr/>
          </p:nvSpPr>
          <p:spPr>
            <a:xfrm>
              <a:off x="6688607" y="3672615"/>
              <a:ext cx="1005702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D18DF587-4834-40D5-8993-6DB98474B896}"/>
              </a:ext>
            </a:extLst>
          </p:cNvPr>
          <p:cNvGrpSpPr/>
          <p:nvPr userDrawn="1"/>
        </p:nvGrpSpPr>
        <p:grpSpPr>
          <a:xfrm>
            <a:off x="6613671" y="4261883"/>
            <a:ext cx="5382083" cy="1782683"/>
            <a:chOff x="6613671" y="4261883"/>
            <a:chExt cx="5382083" cy="1782683"/>
          </a:xfrm>
        </p:grpSpPr>
        <p:cxnSp>
          <p:nvCxnSpPr>
            <p:cNvPr id="253" name="Прямая соединительная линия 252">
              <a:extLst>
                <a:ext uri="{FF2B5EF4-FFF2-40B4-BE49-F238E27FC236}">
                  <a16:creationId xmlns:a16="http://schemas.microsoft.com/office/drawing/2014/main" id="{DF158990-C24A-4A01-B07D-E6B1ADA8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13671" y="5152530"/>
              <a:ext cx="538208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A1C05993-0057-4635-A41C-6C117C3371A6}"/>
                </a:ext>
              </a:extLst>
            </p:cNvPr>
            <p:cNvGrpSpPr/>
            <p:nvPr/>
          </p:nvGrpSpPr>
          <p:grpSpPr>
            <a:xfrm>
              <a:off x="8529477" y="4621763"/>
              <a:ext cx="204846" cy="594835"/>
              <a:chOff x="2269721" y="5153151"/>
              <a:chExt cx="218440" cy="634311"/>
            </a:xfrm>
          </p:grpSpPr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49A74500-C1BF-48CD-8FAB-76B6ECE81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Овал 268">
                <a:extLst>
                  <a:ext uri="{FF2B5EF4-FFF2-40B4-BE49-F238E27FC236}">
                    <a16:creationId xmlns:a16="http://schemas.microsoft.com/office/drawing/2014/main" id="{36547F15-975B-427B-B2C4-4CF53E4E0F7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5" name="Группа 254">
              <a:extLst>
                <a:ext uri="{FF2B5EF4-FFF2-40B4-BE49-F238E27FC236}">
                  <a16:creationId xmlns:a16="http://schemas.microsoft.com/office/drawing/2014/main" id="{D4124432-7593-4F18-B6A3-BB6988E27C42}"/>
                </a:ext>
              </a:extLst>
            </p:cNvPr>
            <p:cNvGrpSpPr/>
            <p:nvPr/>
          </p:nvGrpSpPr>
          <p:grpSpPr>
            <a:xfrm>
              <a:off x="11181214" y="4621763"/>
              <a:ext cx="204846" cy="594835"/>
              <a:chOff x="5339481" y="5153151"/>
              <a:chExt cx="218440" cy="634311"/>
            </a:xfrm>
          </p:grpSpPr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DB0290E5-D407-4082-9BD9-4BEB9C5F59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70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Овал 266">
                <a:extLst>
                  <a:ext uri="{FF2B5EF4-FFF2-40B4-BE49-F238E27FC236}">
                    <a16:creationId xmlns:a16="http://schemas.microsoft.com/office/drawing/2014/main" id="{31F4FA67-A185-4235-8782-2D063BA7BA32}"/>
                  </a:ext>
                </a:extLst>
              </p:cNvPr>
              <p:cNvSpPr/>
              <p:nvPr/>
            </p:nvSpPr>
            <p:spPr>
              <a:xfrm>
                <a:off x="533948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DD167C2D-6B4A-4A52-BDB5-E4361DEF38CF}"/>
                </a:ext>
              </a:extLst>
            </p:cNvPr>
            <p:cNvGrpSpPr/>
            <p:nvPr/>
          </p:nvGrpSpPr>
          <p:grpSpPr>
            <a:xfrm rot="10800000">
              <a:off x="7203609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BBA40E05-3A6E-480F-B8ED-65D2DE090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Овал 264">
                <a:extLst>
                  <a:ext uri="{FF2B5EF4-FFF2-40B4-BE49-F238E27FC236}">
                    <a16:creationId xmlns:a16="http://schemas.microsoft.com/office/drawing/2014/main" id="{37F41A7A-6A72-40E0-9546-FD78D811BBCD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7" name="Группа 256">
              <a:extLst>
                <a:ext uri="{FF2B5EF4-FFF2-40B4-BE49-F238E27FC236}">
                  <a16:creationId xmlns:a16="http://schemas.microsoft.com/office/drawing/2014/main" id="{F7564A28-E450-4C1B-BF40-9365E8F9A80C}"/>
                </a:ext>
              </a:extLst>
            </p:cNvPr>
            <p:cNvGrpSpPr/>
            <p:nvPr/>
          </p:nvGrpSpPr>
          <p:grpSpPr>
            <a:xfrm rot="10800000">
              <a:off x="9855345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0C75E362-7EE9-4ED5-8E62-45F49FF54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Овал 262">
                <a:extLst>
                  <a:ext uri="{FF2B5EF4-FFF2-40B4-BE49-F238E27FC236}">
                    <a16:creationId xmlns:a16="http://schemas.microsoft.com/office/drawing/2014/main" id="{B4774073-00B5-4393-BFA3-90C2A36E82A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91BCE37-DB2F-4260-A9D4-76476CC11921}"/>
                </a:ext>
              </a:extLst>
            </p:cNvPr>
            <p:cNvSpPr txBox="1"/>
            <p:nvPr userDrawn="1"/>
          </p:nvSpPr>
          <p:spPr>
            <a:xfrm>
              <a:off x="6837793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5FD266E-7324-47BF-A9AE-1E8BCD02CADE}"/>
                </a:ext>
              </a:extLst>
            </p:cNvPr>
            <p:cNvSpPr txBox="1"/>
            <p:nvPr userDrawn="1"/>
          </p:nvSpPr>
          <p:spPr>
            <a:xfrm>
              <a:off x="9450156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1550D0C-8998-44EA-8277-B6C69FC103CA}"/>
                </a:ext>
              </a:extLst>
            </p:cNvPr>
            <p:cNvSpPr txBox="1"/>
            <p:nvPr userDrawn="1"/>
          </p:nvSpPr>
          <p:spPr>
            <a:xfrm>
              <a:off x="8189892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D45A6BC-8D37-4E93-B578-C1B775AD2D2E}"/>
                </a:ext>
              </a:extLst>
            </p:cNvPr>
            <p:cNvSpPr txBox="1"/>
            <p:nvPr userDrawn="1"/>
          </p:nvSpPr>
          <p:spPr>
            <a:xfrm>
              <a:off x="10802255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19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оформления блоков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569E08-3424-45A9-AF45-E79BD6901486}"/>
              </a:ext>
            </a:extLst>
          </p:cNvPr>
          <p:cNvSpPr txBox="1"/>
          <p:nvPr userDrawn="1"/>
        </p:nvSpPr>
        <p:spPr>
          <a:xfrm>
            <a:off x="99619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A6F16-8160-4FB5-B6E8-307078152E92}"/>
              </a:ext>
            </a:extLst>
          </p:cNvPr>
          <p:cNvSpPr txBox="1"/>
          <p:nvPr userDrawn="1"/>
        </p:nvSpPr>
        <p:spPr>
          <a:xfrm>
            <a:off x="792854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CA0700DA-D4CB-4B1E-B405-55B0282FE26D}"/>
              </a:ext>
            </a:extLst>
          </p:cNvPr>
          <p:cNvSpPr/>
          <p:nvPr userDrawn="1"/>
        </p:nvSpPr>
        <p:spPr>
          <a:xfrm>
            <a:off x="685463" y="129216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217DBEA-6341-4BD9-BB2A-A033A836BBB5}"/>
              </a:ext>
            </a:extLst>
          </p:cNvPr>
          <p:cNvSpPr/>
          <p:nvPr userDrawn="1"/>
        </p:nvSpPr>
        <p:spPr>
          <a:xfrm>
            <a:off x="6475269" y="1292162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F279E04-E6F5-4C29-8680-09522DC337A1}"/>
              </a:ext>
            </a:extLst>
          </p:cNvPr>
          <p:cNvSpPr/>
          <p:nvPr userDrawn="1"/>
        </p:nvSpPr>
        <p:spPr>
          <a:xfrm>
            <a:off x="685462" y="3828631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C3566EB-AC91-4EFF-8EBB-30A77A2D4EE2}"/>
              </a:ext>
            </a:extLst>
          </p:cNvPr>
          <p:cNvSpPr/>
          <p:nvPr userDrawn="1"/>
        </p:nvSpPr>
        <p:spPr>
          <a:xfrm>
            <a:off x="6482517" y="384145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B1A0-813A-4209-AAF5-C98B5FBFAF03}"/>
              </a:ext>
            </a:extLst>
          </p:cNvPr>
          <p:cNvSpPr txBox="1"/>
          <p:nvPr userDrawn="1"/>
        </p:nvSpPr>
        <p:spPr>
          <a:xfrm>
            <a:off x="684828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A0BE-2147-414F-9019-722E5FCFD1B7}"/>
              </a:ext>
            </a:extLst>
          </p:cNvPr>
          <p:cNvSpPr txBox="1"/>
          <p:nvPr userDrawn="1"/>
        </p:nvSpPr>
        <p:spPr>
          <a:xfrm>
            <a:off x="6666102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D8BC-C02E-449F-8A99-A6FDE0E6EBDC}"/>
              </a:ext>
            </a:extLst>
          </p:cNvPr>
          <p:cNvSpPr txBox="1"/>
          <p:nvPr userDrawn="1"/>
        </p:nvSpPr>
        <p:spPr>
          <a:xfrm>
            <a:off x="99619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0351B-730E-422B-9AF6-935AAAECA390}"/>
              </a:ext>
            </a:extLst>
          </p:cNvPr>
          <p:cNvSpPr txBox="1"/>
          <p:nvPr userDrawn="1"/>
        </p:nvSpPr>
        <p:spPr>
          <a:xfrm>
            <a:off x="792854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9974CD-2AB5-4824-9AC4-3B999BD2A9B5}"/>
              </a:ext>
            </a:extLst>
          </p:cNvPr>
          <p:cNvSpPr txBox="1"/>
          <p:nvPr userDrawn="1"/>
        </p:nvSpPr>
        <p:spPr>
          <a:xfrm>
            <a:off x="684828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4E48C4-75B4-461E-95B4-53F864B21378}"/>
              </a:ext>
            </a:extLst>
          </p:cNvPr>
          <p:cNvSpPr txBox="1"/>
          <p:nvPr userDrawn="1"/>
        </p:nvSpPr>
        <p:spPr>
          <a:xfrm>
            <a:off x="6666102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449-351E-4A58-8AC1-97F6837FF2E4}"/>
              </a:ext>
            </a:extLst>
          </p:cNvPr>
          <p:cNvSpPr txBox="1"/>
          <p:nvPr userDrawn="1"/>
        </p:nvSpPr>
        <p:spPr>
          <a:xfrm>
            <a:off x="578807" y="2752422"/>
            <a:ext cx="612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СПАСИБО ЗА ВНИМАНИЕ!</a:t>
            </a:r>
          </a:p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ВОПРОСЫ?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056D04-DCD8-4C53-8A00-17672EBA9E5D}"/>
              </a:ext>
            </a:extLst>
          </p:cNvPr>
          <p:cNvCxnSpPr>
            <a:cxnSpLocks/>
          </p:cNvCxnSpPr>
          <p:nvPr userDrawn="1"/>
        </p:nvCxnSpPr>
        <p:spPr>
          <a:xfrm>
            <a:off x="595066" y="3978818"/>
            <a:ext cx="689387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7">
            <a:extLst>
              <a:ext uri="{FF2B5EF4-FFF2-40B4-BE49-F238E27FC236}">
                <a16:creationId xmlns:a16="http://schemas.microsoft.com/office/drawing/2014/main" id="{91220D27-FE42-499D-AB85-C0B0EA77F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330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D0785607-CD0C-47FD-BF4C-571F98232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330" y="509803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Почта</a:t>
            </a:r>
          </a:p>
        </p:txBody>
      </p:sp>
    </p:spTree>
    <p:extLst>
      <p:ext uri="{BB962C8B-B14F-4D97-AF65-F5344CB8AC3E}">
        <p14:creationId xmlns:p14="http://schemas.microsoft.com/office/powerpoint/2010/main" val="37516434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3FE20-1151-48FE-8A1C-B19C795C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24959-9319-4576-8100-A6E9BB58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866AF-B56C-4861-9012-28C71DF0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877C-D996-4304-98C9-8505D624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72DBC2-8A15-45C4-8AF6-69163A51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261B-9F3A-4DC5-9EFB-9BA3510BF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405.10292" TargetMode="External"/><Relationship Id="rId3" Type="http://schemas.openxmlformats.org/officeDocument/2006/relationships/hyperlink" Target="https://arxiv.org/pdf/2409.12191" TargetMode="External"/><Relationship Id="rId7" Type="http://schemas.openxmlformats.org/officeDocument/2006/relationships/hyperlink" Target="https://arxiv.org/pdf/2403.20330" TargetMode="External"/><Relationship Id="rId2" Type="http://schemas.openxmlformats.org/officeDocument/2006/relationships/hyperlink" Target="https://arxiv.org/pdf/2308.129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10.11929" TargetMode="External"/><Relationship Id="rId5" Type="http://schemas.openxmlformats.org/officeDocument/2006/relationships/hyperlink" Target="https://arxiv.org/pdf/2103.00020" TargetMode="External"/><Relationship Id="rId4" Type="http://schemas.openxmlformats.org/officeDocument/2006/relationships/hyperlink" Target="https://arxiv.org/pdf/2502.1392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Visual-language models </a:t>
            </a:r>
            <a:r>
              <a:rPr lang="ru-RU" dirty="0"/>
              <a:t>на примере </a:t>
            </a:r>
            <a:r>
              <a:rPr lang="en-US" dirty="0" err="1"/>
              <a:t>Qwen</a:t>
            </a:r>
            <a:r>
              <a:rPr lang="en-US" dirty="0"/>
              <a:t> 2.5-VL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121" y="5106426"/>
            <a:ext cx="2392651" cy="387350"/>
          </a:xfrm>
        </p:spPr>
        <p:txBody>
          <a:bodyPr/>
          <a:lstStyle/>
          <a:p>
            <a:r>
              <a:rPr lang="ru-RU" dirty="0"/>
              <a:t>Пётр Иванов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007AB-309F-4162-B959-0B311B93F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Руководитель исследовательских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300421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56B6C-5EB5-4B31-A5D9-E7B5C8EA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en-US" dirty="0"/>
              <a:t>-VL: text-image pairs pretraining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16C666-8CB6-44BD-993A-A2B520EEB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/>
          <a:lstStyle/>
          <a:p>
            <a:r>
              <a:rPr lang="ru-RU" dirty="0"/>
              <a:t>Большие </a:t>
            </a:r>
            <a:r>
              <a:rPr lang="ru-RU" dirty="0" err="1"/>
              <a:t>батчи</a:t>
            </a:r>
            <a:r>
              <a:rPr lang="ru-RU" dirty="0"/>
              <a:t> – 30720</a:t>
            </a:r>
          </a:p>
          <a:p>
            <a:r>
              <a:rPr lang="ru-RU" dirty="0"/>
              <a:t>Маленькие картинки – 224х224</a:t>
            </a:r>
          </a:p>
          <a:p>
            <a:r>
              <a:rPr lang="ru-RU" dirty="0"/>
              <a:t>Одна эпоха</a:t>
            </a:r>
          </a:p>
          <a:p>
            <a:r>
              <a:rPr lang="en-US" dirty="0"/>
              <a:t>bfloat16</a:t>
            </a:r>
            <a:endParaRPr lang="ru-RU" dirty="0"/>
          </a:p>
          <a:p>
            <a:r>
              <a:rPr lang="en-US" dirty="0"/>
              <a:t>large-scale, weakly labeled, web-crawled set of image-text pairs</a:t>
            </a:r>
          </a:p>
          <a:p>
            <a:r>
              <a:rPr lang="en-US" dirty="0"/>
              <a:t>Cross-entropy minimization for text tokens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08D82F-10A5-45C4-94B1-E20890A7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17B04-9355-4EEC-9C41-183CF202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39" y="453442"/>
            <a:ext cx="2525898" cy="28518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E2A2A4-28E9-4B0F-A437-7F84A4B9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74" y="3786637"/>
            <a:ext cx="5355447" cy="307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7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56B6C-5EB5-4B31-A5D9-E7B5C8EA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en-US" dirty="0"/>
              <a:t>-VL: text-image pairs pretraining.</a:t>
            </a:r>
            <a:r>
              <a:rPr lang="ru-RU" dirty="0"/>
              <a:t> Интересное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16C666-8CB6-44BD-993A-A2B520EE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Обучение не предполагало </a:t>
            </a:r>
            <a:r>
              <a:rPr lang="en-US" b="1" dirty="0"/>
              <a:t>zero-shot</a:t>
            </a:r>
            <a:r>
              <a:rPr lang="ru-RU" b="1" dirty="0"/>
              <a:t> </a:t>
            </a:r>
            <a:r>
              <a:rPr lang="en-US" b="1" dirty="0"/>
              <a:t>VQA</a:t>
            </a:r>
            <a:r>
              <a:rPr lang="ru-RU" dirty="0"/>
              <a:t>, однако в процессе модель постепенно научилась решать эту задачу с неплохой точностью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08D82F-10A5-45C4-94B1-E20890A7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DA8695-98A6-4252-8BD3-C911E33C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2877398"/>
            <a:ext cx="8843873" cy="28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8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F930-5EF3-4C8B-A47E-BAC7F73A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en-US" dirty="0"/>
              <a:t>-VL: multi-task pretraining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2CDE32-5638-4B94-AA86-B27760B4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</a:t>
            </a:r>
            <a:r>
              <a:rPr lang="ru-RU" dirty="0"/>
              <a:t>задач</a:t>
            </a:r>
          </a:p>
          <a:p>
            <a:r>
              <a:rPr lang="ru-RU" dirty="0"/>
              <a:t>Большие картинки – 448х448</a:t>
            </a:r>
          </a:p>
          <a:p>
            <a:r>
              <a:rPr lang="en-US" dirty="0"/>
              <a:t>Cross entropy minimization for text tokens</a:t>
            </a:r>
          </a:p>
          <a:p>
            <a:r>
              <a:rPr lang="ru-RU" dirty="0"/>
              <a:t>Более качественные данные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2F497A-8CE4-41A9-9FA7-D529F153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9CCE56-9FE5-4682-BF9D-FC09A188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497" y="261370"/>
            <a:ext cx="2284908" cy="27418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DEE6E8-8B9E-498F-8AB3-A660A48E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77" y="4060618"/>
            <a:ext cx="72771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6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5A6B6-61F1-4A2E-9F0D-A043EC7A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en-US" dirty="0"/>
              <a:t>-VL: supervised fine-tuning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D7F26-0BE9-4146-8B7D-04B7B2CA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8131366" cy="4351338"/>
          </a:xfrm>
        </p:spPr>
        <p:txBody>
          <a:bodyPr/>
          <a:lstStyle/>
          <a:p>
            <a:r>
              <a:rPr lang="en-US" dirty="0"/>
              <a:t>Multi-modal instruction tuning</a:t>
            </a:r>
          </a:p>
          <a:p>
            <a:r>
              <a:rPr lang="ru-RU" dirty="0"/>
              <a:t>350</a:t>
            </a:r>
            <a:r>
              <a:rPr lang="en-US" dirty="0"/>
              <a:t>k </a:t>
            </a:r>
            <a:r>
              <a:rPr lang="ru-RU" dirty="0"/>
              <a:t>всего</a:t>
            </a:r>
          </a:p>
          <a:p>
            <a:endParaRPr lang="ru-RU" dirty="0"/>
          </a:p>
          <a:p>
            <a:r>
              <a:rPr lang="ru-RU" dirty="0"/>
              <a:t>С</a:t>
            </a:r>
            <a:r>
              <a:rPr lang="en-US" dirty="0" err="1"/>
              <a:t>aption</a:t>
            </a:r>
            <a:r>
              <a:rPr lang="en-US" dirty="0"/>
              <a:t> data, dialogue data generated through LLM self-instruction</a:t>
            </a:r>
          </a:p>
          <a:p>
            <a:r>
              <a:rPr lang="ru-RU" dirty="0"/>
              <a:t>Дополнительный набор данных, собранный с помощью нескольких разных методик (</a:t>
            </a:r>
            <a:r>
              <a:rPr lang="en-US" dirty="0"/>
              <a:t>manual, model generation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ru-RU" dirty="0"/>
              <a:t>Цель – научить модель работать с несколькими изображениями сразу и улучшить ее понимание положений объектов на изображениях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0A3ACB-3585-41EF-954F-5C0DA4C5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D19C54-9EA9-4635-98B2-1707B1C4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740" y="325990"/>
            <a:ext cx="2962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EB1FD-3914-46E3-819E-02E43C89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ru-RU" dirty="0"/>
              <a:t>2-</a:t>
            </a:r>
            <a:r>
              <a:rPr lang="en-US" dirty="0"/>
              <a:t>VL: </a:t>
            </a:r>
            <a:r>
              <a:rPr lang="ru-RU" dirty="0"/>
              <a:t>значительные улучшения визуальных токенов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FD341-8360-47BA-8070-4AD274571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4641546" cy="5183126"/>
          </a:xfrm>
        </p:spPr>
        <p:txBody>
          <a:bodyPr/>
          <a:lstStyle/>
          <a:p>
            <a:r>
              <a:rPr lang="en-US" dirty="0"/>
              <a:t>Naive dynamic resolution:</a:t>
            </a:r>
          </a:p>
          <a:p>
            <a:pPr lvl="1"/>
            <a:r>
              <a:rPr lang="en-US" dirty="0"/>
              <a:t>2D-RoPE </a:t>
            </a:r>
            <a:r>
              <a:rPr lang="en-US" dirty="0" err="1"/>
              <a:t>ViT</a:t>
            </a:r>
            <a:endParaRPr lang="en-US" dirty="0"/>
          </a:p>
          <a:p>
            <a:pPr lvl="1"/>
            <a:r>
              <a:rPr lang="en-US" dirty="0"/>
              <a:t>MLP compression</a:t>
            </a:r>
          </a:p>
          <a:p>
            <a:r>
              <a:rPr lang="en-US" dirty="0"/>
              <a:t>M-</a:t>
            </a:r>
            <a:r>
              <a:rPr lang="en-US" dirty="0" err="1"/>
              <a:t>RoPE</a:t>
            </a:r>
            <a:r>
              <a:rPr lang="ru-RU" dirty="0"/>
              <a:t> для поддержки видео</a:t>
            </a:r>
          </a:p>
          <a:p>
            <a:r>
              <a:rPr lang="en-US" dirty="0"/>
              <a:t>3D convolutions </a:t>
            </a:r>
            <a:br>
              <a:rPr lang="en-US" dirty="0"/>
            </a:br>
            <a:r>
              <a:rPr lang="en-US" dirty="0"/>
              <a:t>(2D patches -&gt; 3D tubes)</a:t>
            </a:r>
            <a:endParaRPr lang="ru-RU" dirty="0"/>
          </a:p>
          <a:p>
            <a:r>
              <a:rPr lang="ru-RU" dirty="0"/>
              <a:t>1.4</a:t>
            </a:r>
            <a:r>
              <a:rPr lang="en-US" dirty="0"/>
              <a:t>T </a:t>
            </a:r>
            <a:r>
              <a:rPr lang="ru-RU" dirty="0"/>
              <a:t>токенов для </a:t>
            </a:r>
            <a:r>
              <a:rPr lang="ru-RU" dirty="0" err="1"/>
              <a:t>предобучения</a:t>
            </a:r>
            <a:endParaRPr lang="ru-RU" dirty="0"/>
          </a:p>
          <a:p>
            <a:endParaRPr lang="en-US" dirty="0"/>
          </a:p>
          <a:p>
            <a:r>
              <a:rPr lang="en-US" dirty="0"/>
              <a:t>Visual agent-specific </a:t>
            </a:r>
            <a:r>
              <a:rPr lang="ru-RU" dirty="0"/>
              <a:t>обучение: планирование и принятие решений</a:t>
            </a:r>
            <a:r>
              <a:rPr lang="en-US" dirty="0"/>
              <a:t> </a:t>
            </a:r>
            <a:r>
              <a:rPr lang="ru-RU" dirty="0"/>
              <a:t>на мультимодальных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D1DFC4-E218-400B-9062-794F9C23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AA70E-D08D-4383-B1A4-3B4C803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622" y="990033"/>
            <a:ext cx="6610256" cy="42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2C91E-2A75-4972-9289-D183ECB8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Qwen2-VL: visual agent-specific training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171EEB-3301-46A3-9CE4-136C301B7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463" y="1112819"/>
                <a:ext cx="1066833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900" dirty="0"/>
                  <a:t>UI Operations, Robotic Control, Games, and Navigation as sequential decision-making problems.</a:t>
                </a:r>
              </a:p>
              <a:p>
                <a:pPr marL="0" indent="0">
                  <a:buNone/>
                </a:pPr>
                <a:r>
                  <a:rPr lang="ru-RU" sz="1900" dirty="0"/>
                  <a:t>Тюнинг происходит с помощью адаптированных техник </a:t>
                </a:r>
                <a:r>
                  <a:rPr lang="en-US" sz="1900" dirty="0"/>
                  <a:t>RL:</a:t>
                </a:r>
                <a:endParaRPr lang="en-US" sz="19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ru-RU" sz="1900" dirty="0"/>
                  <a:t> - Марковский процесс принятия решений, где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sz="1900" dirty="0"/>
                  <a:t> – пространство состояний,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ru-RU" sz="1900" dirty="0"/>
                  <a:t> – пространство действий,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ru-RU" sz="1900" dirty="0"/>
                  <a:t> – функция смены состояний, </a:t>
                </a:r>
                <a:r>
                  <a:rPr lang="en-US" sz="1900" dirty="0"/>
                  <a:t>r – </a:t>
                </a:r>
                <a:r>
                  <a:rPr lang="ru-RU" sz="1900" dirty="0"/>
                  <a:t>функция наград,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900" dirty="0"/>
                  <a:t> – </a:t>
                </a:r>
                <a:r>
                  <a:rPr lang="ru-RU" sz="1900" dirty="0"/>
                  <a:t>«скидка».</a:t>
                </a:r>
                <a:br>
                  <a:rPr lang="ru-RU" sz="1900" dirty="0"/>
                </a:br>
                <a:r>
                  <a:rPr lang="ru-RU" sz="1900" dirty="0"/>
                  <a:t>Цель – выучить </a:t>
                </a:r>
                <a:r>
                  <a:rPr lang="en-US" sz="1900" dirty="0"/>
                  <a:t>policy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ru-RU" sz="1900" dirty="0"/>
                  <a:t>,</a:t>
                </a:r>
                <a:r>
                  <a:rPr lang="en-US" sz="1900" dirty="0"/>
                  <a:t> </a:t>
                </a:r>
                <a:r>
                  <a:rPr lang="ru-RU" sz="1900" dirty="0"/>
                  <a:t>чтобы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9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9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ru-RU" sz="1900" dirty="0"/>
                  <a:t>. </a:t>
                </a:r>
                <a:br>
                  <a:rPr lang="en-US" sz="19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ru-RU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ru-RU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r>
                      <a:rPr lang="ru-RU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1]</m:t>
                    </m:r>
                  </m:oMath>
                </a14:m>
                <a:r>
                  <a:rPr lang="en-US" sz="1900" dirty="0"/>
                  <a:t> – </a:t>
                </a:r>
                <a:r>
                  <a:rPr lang="ru-RU" sz="1900" dirty="0"/>
                  <a:t>вероятность выбора действия </a:t>
                </a:r>
                <a:r>
                  <a:rPr lang="en-US" sz="1900" dirty="0"/>
                  <a:t>a </a:t>
                </a:r>
                <a:r>
                  <a:rPr lang="ru-RU" sz="1900" dirty="0"/>
                  <a:t>при состоянии </a:t>
                </a:r>
                <a:r>
                  <a:rPr lang="en-US" sz="1900" dirty="0"/>
                  <a:t>s.</a:t>
                </a:r>
                <a:br>
                  <a:rPr lang="en-US" sz="1900" dirty="0"/>
                </a:br>
                <a:r>
                  <a:rPr lang="ru-RU" sz="1900" dirty="0"/>
                  <a:t>Самое интересное – функция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p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ru-RU" sz="1900" dirty="0"/>
                  <a:t>, преобразующая текстовые ответы модели в «легальные» действия. Для обучения используется </a:t>
                </a:r>
                <a:r>
                  <a:rPr lang="en-US" sz="1900" dirty="0"/>
                  <a:t>PPO – proximal policy optimization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A171EEB-3301-46A3-9CE4-136C301B7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463" y="1112819"/>
                <a:ext cx="10668337" cy="4351338"/>
              </a:xfrm>
              <a:blipFill>
                <a:blip r:embed="rId2"/>
                <a:stretch>
                  <a:fillRect l="-514" t="-1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98E05-DF08-4286-B787-B01B7EA0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995CC-EF09-493F-8D80-0F3A7D56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9214"/>
            <a:ext cx="8741328" cy="22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9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10D09-8DD5-4C92-B8B4-4A390E50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Qwen2.5-VL: </a:t>
            </a:r>
            <a:r>
              <a:rPr lang="ru-RU" dirty="0"/>
              <a:t>минорные архитектурные улучшения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C9BB6F-4960-4B5B-BBE6-9A84BF33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ViT</a:t>
            </a:r>
            <a:r>
              <a:rPr lang="en-US" dirty="0"/>
              <a:t> + </a:t>
            </a:r>
            <a:r>
              <a:rPr lang="en-US" dirty="0" err="1"/>
              <a:t>RMSNorm</a:t>
            </a:r>
            <a:r>
              <a:rPr lang="en-US" dirty="0"/>
              <a:t>, </a:t>
            </a:r>
            <a:r>
              <a:rPr lang="en-US" dirty="0" err="1"/>
              <a:t>SwiGLU</a:t>
            </a:r>
            <a:r>
              <a:rPr lang="en-US" dirty="0"/>
              <a:t> </a:t>
            </a:r>
            <a:r>
              <a:rPr lang="ru-RU" dirty="0"/>
              <a:t>(улучшение совместимости с </a:t>
            </a:r>
            <a:r>
              <a:rPr lang="en-US" dirty="0"/>
              <a:t>LLM)</a:t>
            </a:r>
          </a:p>
          <a:p>
            <a:r>
              <a:rPr lang="ru-RU" dirty="0"/>
              <a:t>Переход с </a:t>
            </a:r>
            <a:r>
              <a:rPr lang="en-US" dirty="0"/>
              <a:t>global attention </a:t>
            </a:r>
            <a:r>
              <a:rPr lang="ru-RU" dirty="0"/>
              <a:t>к </a:t>
            </a:r>
            <a:r>
              <a:rPr lang="en-US" dirty="0"/>
              <a:t>window attention O(n^2) -&gt; O(n) </a:t>
            </a:r>
            <a:r>
              <a:rPr lang="en-US" dirty="0" err="1"/>
              <a:t>compute&amp;memory</a:t>
            </a:r>
            <a:endParaRPr lang="en-US" dirty="0"/>
          </a:p>
          <a:p>
            <a:r>
              <a:rPr lang="en-US" dirty="0"/>
              <a:t>Unnormalized</a:t>
            </a:r>
            <a:r>
              <a:rPr lang="ru-RU" dirty="0"/>
              <a:t> </a:t>
            </a:r>
            <a:r>
              <a:rPr lang="en-US" dirty="0" err="1"/>
              <a:t>bbox</a:t>
            </a:r>
            <a:r>
              <a:rPr lang="en-US" dirty="0"/>
              <a:t> coordinates </a:t>
            </a:r>
            <a:endParaRPr lang="ru-RU" dirty="0"/>
          </a:p>
          <a:p>
            <a:r>
              <a:rPr lang="en-US" dirty="0"/>
              <a:t>Dynamic FPS training (static 2 FPS for Qwen2-VL)</a:t>
            </a:r>
          </a:p>
          <a:p>
            <a:r>
              <a:rPr lang="en-US" dirty="0"/>
              <a:t>Absolute time encoding (M-</a:t>
            </a:r>
            <a:r>
              <a:rPr lang="en-US" dirty="0" err="1"/>
              <a:t>RoPE</a:t>
            </a:r>
            <a:r>
              <a:rPr lang="en-US" dirty="0"/>
              <a:t> temporal component is aligned w absolute time)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65D11A-001B-4AF2-84D5-81B576F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E54418-D7FD-4786-A8D7-C51634CA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4288697"/>
            <a:ext cx="7429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6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73148-8BCF-4BB1-9201-D7FED81B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Qwen2.5-VL: </a:t>
            </a:r>
            <a:r>
              <a:rPr lang="ru-RU" dirty="0"/>
              <a:t>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B04E4-BB27-4E10-84F0-CC96A7CA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Сильный рост объема данных 1.4Т </a:t>
            </a:r>
            <a:r>
              <a:rPr lang="en-US" dirty="0"/>
              <a:t>-&gt;</a:t>
            </a:r>
            <a:r>
              <a:rPr lang="ru-RU" dirty="0"/>
              <a:t> 4Т</a:t>
            </a:r>
          </a:p>
          <a:p>
            <a:r>
              <a:rPr lang="ru-RU" dirty="0"/>
              <a:t>Улучшения в процессах сбора и фильтрации</a:t>
            </a:r>
          </a:p>
          <a:p>
            <a:r>
              <a:rPr lang="en-US" dirty="0"/>
              <a:t>Agent-specific</a:t>
            </a:r>
            <a:r>
              <a:rPr lang="ru-RU" dirty="0"/>
              <a:t> </a:t>
            </a:r>
            <a:r>
              <a:rPr lang="ru-RU" dirty="0" err="1"/>
              <a:t>предобучение</a:t>
            </a:r>
            <a:r>
              <a:rPr lang="ru-RU" dirty="0"/>
              <a:t>: скриншоты + траектории принятия решений, сгенерированные с помощью </a:t>
            </a:r>
            <a:r>
              <a:rPr lang="en-US" dirty="0"/>
              <a:t>agent framework</a:t>
            </a:r>
          </a:p>
          <a:p>
            <a:r>
              <a:rPr lang="en-US" dirty="0"/>
              <a:t>OCR</a:t>
            </a:r>
            <a:r>
              <a:rPr lang="ru-RU" dirty="0"/>
              <a:t>-данные расширены: графики, таблицы, </a:t>
            </a:r>
            <a:r>
              <a:rPr lang="ru-RU" dirty="0" err="1"/>
              <a:t>мультиязыковые</a:t>
            </a:r>
            <a:r>
              <a:rPr lang="ru-RU" dirty="0"/>
              <a:t> данные</a:t>
            </a:r>
          </a:p>
          <a:p>
            <a:r>
              <a:rPr lang="ru-RU" dirty="0"/>
              <a:t>Расширенный корпус документов: сгенерированные документы с графиками, таблицами, уравнениями, химическими формулами и музыкальными нотами.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57444F-F637-4966-A73D-C43014A9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E9F9E7-C987-4C11-A952-1B5CD9D5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4271962"/>
            <a:ext cx="77057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1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F17907D-8FA2-4A7C-AD15-F708E1EFC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Пётр Иванов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0C08BA-82B2-4D13-ACB2-627E55CB8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Руководитель исследовательских </a:t>
            </a:r>
            <a:r>
              <a:rPr lang="ru-RU" dirty="0" err="1"/>
              <a:t>проекто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99E5A6-00C0-43A5-A23C-2F57F6F1A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+79122557501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069B1D-7CB7-4CD0-9B3B-2C36197BC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petr.ivanov@udv.group</a:t>
            </a:r>
            <a:endParaRPr lang="ru-R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4472061-BBC7-4C1B-8882-E0F8F60A2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881" y="4006533"/>
            <a:ext cx="164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udv.group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E42591-3B32-41F9-AF19-804554D41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4552271"/>
            <a:ext cx="1645921" cy="16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53519-F2BE-4903-B54D-EC7884A7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41C6F0-A14B-4F99-8729-3FEA407A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ru-RU" dirty="0"/>
              <a:t>Про </a:t>
            </a:r>
            <a:r>
              <a:rPr lang="en-US" dirty="0"/>
              <a:t>VLM </a:t>
            </a:r>
            <a:r>
              <a:rPr lang="ru-RU" dirty="0"/>
              <a:t>в общем: идея, оценка качества работы</a:t>
            </a:r>
          </a:p>
          <a:p>
            <a:pPr marL="457200" indent="-457200">
              <a:buAutoNum type="arabicPeriod"/>
            </a:pPr>
            <a:r>
              <a:rPr lang="ru-RU" dirty="0"/>
              <a:t>Про </a:t>
            </a:r>
            <a:r>
              <a:rPr lang="en-US" dirty="0"/>
              <a:t>visual </a:t>
            </a:r>
            <a:r>
              <a:rPr lang="ru-RU" dirty="0"/>
              <a:t>токены: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CLIP</a:t>
            </a:r>
          </a:p>
          <a:p>
            <a:pPr marL="457200" indent="-457200">
              <a:buAutoNum type="arabicPeriod"/>
            </a:pPr>
            <a:r>
              <a:rPr lang="en-US" dirty="0" err="1"/>
              <a:t>Qwen</a:t>
            </a:r>
            <a:r>
              <a:rPr lang="en-US" dirty="0"/>
              <a:t>-VL – </a:t>
            </a:r>
            <a:r>
              <a:rPr lang="ru-RU" dirty="0"/>
              <a:t>первый шаг</a:t>
            </a:r>
          </a:p>
          <a:p>
            <a:pPr marL="457200" indent="-457200">
              <a:buAutoNum type="arabicPeriod"/>
            </a:pPr>
            <a:r>
              <a:rPr lang="en-US" dirty="0"/>
              <a:t>Qwen2-VL – </a:t>
            </a:r>
            <a:r>
              <a:rPr lang="ru-RU" dirty="0"/>
              <a:t>делаем лучше работу с визуальной составляющей</a:t>
            </a:r>
          </a:p>
          <a:p>
            <a:pPr marL="457200" indent="-457200">
              <a:buAutoNum type="arabicPeriod"/>
            </a:pPr>
            <a:r>
              <a:rPr lang="en-US" dirty="0"/>
              <a:t>VLM/LLM agent-specific training</a:t>
            </a:r>
            <a:endParaRPr lang="ru-RU" dirty="0"/>
          </a:p>
          <a:p>
            <a:pPr marL="457200" indent="-457200">
              <a:buAutoNum type="arabicPeriod"/>
            </a:pPr>
            <a:r>
              <a:rPr lang="en-US" dirty="0"/>
              <a:t>Qwen2.5-VL </a:t>
            </a:r>
            <a:r>
              <a:rPr lang="ru-RU" dirty="0"/>
              <a:t>– еще лучше</a:t>
            </a:r>
            <a:endParaRPr lang="en-US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372C0-A52E-4DD8-9485-CB221A23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441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материалов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8C4ACB-3C61-4E9A-856A-08C6BD64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Статья </a:t>
            </a:r>
            <a:r>
              <a:rPr lang="en-US" dirty="0" err="1"/>
              <a:t>Qwen</a:t>
            </a:r>
            <a:r>
              <a:rPr lang="en-US" dirty="0"/>
              <a:t>-VL </a:t>
            </a:r>
            <a:r>
              <a:rPr lang="en-US" dirty="0">
                <a:hlinkClick r:id="rId2"/>
              </a:rPr>
              <a:t>https://arxiv.org/pdf/2308.12966</a:t>
            </a:r>
            <a:r>
              <a:rPr lang="en-US" dirty="0"/>
              <a:t> </a:t>
            </a:r>
          </a:p>
          <a:p>
            <a:r>
              <a:rPr lang="ru-RU" dirty="0"/>
              <a:t>Статья </a:t>
            </a:r>
            <a:r>
              <a:rPr lang="en-US" dirty="0"/>
              <a:t>Qwen2-VL </a:t>
            </a:r>
            <a:r>
              <a:rPr lang="en-US" dirty="0">
                <a:hlinkClick r:id="rId3"/>
              </a:rPr>
              <a:t>https://arxiv.org/pdf/2409.12191</a:t>
            </a:r>
            <a:r>
              <a:rPr lang="en-US" dirty="0"/>
              <a:t> </a:t>
            </a:r>
          </a:p>
          <a:p>
            <a:r>
              <a:rPr lang="en-US" dirty="0"/>
              <a:t>Technical report Qwen2.5-VL </a:t>
            </a:r>
            <a:r>
              <a:rPr lang="en-US" dirty="0">
                <a:hlinkClick r:id="rId4"/>
              </a:rPr>
              <a:t>https://arxiv.org/pdf/2502.13923</a:t>
            </a:r>
            <a:r>
              <a:rPr lang="en-US" dirty="0"/>
              <a:t> </a:t>
            </a:r>
          </a:p>
          <a:p>
            <a:r>
              <a:rPr lang="ru-RU" dirty="0"/>
              <a:t>Статья </a:t>
            </a:r>
            <a:r>
              <a:rPr lang="en-US" dirty="0" err="1"/>
              <a:t>OpenAI</a:t>
            </a:r>
            <a:r>
              <a:rPr lang="en-US" dirty="0"/>
              <a:t> CLIP </a:t>
            </a:r>
            <a:r>
              <a:rPr lang="en-US" dirty="0">
                <a:hlinkClick r:id="rId5"/>
              </a:rPr>
              <a:t>https://arxiv.org/pdf/2103.00020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Статья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https://arxiv.org/pdf/2010.11929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Статья про методологию оценки </a:t>
            </a:r>
            <a:r>
              <a:rPr lang="en-US" dirty="0"/>
              <a:t>VLM </a:t>
            </a:r>
            <a:r>
              <a:rPr lang="en-US" dirty="0">
                <a:hlinkClick r:id="rId7"/>
              </a:rPr>
              <a:t>https://arxiv.org/pdf/2403.20330</a:t>
            </a:r>
            <a:endParaRPr lang="en-US" dirty="0"/>
          </a:p>
          <a:p>
            <a:r>
              <a:rPr lang="ru-RU" dirty="0"/>
              <a:t>Статья про тюнинг </a:t>
            </a:r>
            <a:r>
              <a:rPr lang="en-US" dirty="0"/>
              <a:t>VLM</a:t>
            </a:r>
            <a:r>
              <a:rPr lang="ru-RU" dirty="0"/>
              <a:t> для принятия решений </a:t>
            </a:r>
            <a:r>
              <a:rPr lang="en-US" dirty="0">
                <a:hlinkClick r:id="rId8"/>
              </a:rPr>
              <a:t>https://arxiv.org/pdf/2405.10292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4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08959-1A08-4EAE-9A8A-B8332C87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VLM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18AA8F-0A45-44D0-BA2A-8C6E67357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6038" y="1253331"/>
            <a:ext cx="6515962" cy="43513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300EFE-4205-4C75-BDFF-FE255255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0908F07-8DD7-4612-AFAF-854BF59375EF}"/>
              </a:ext>
            </a:extLst>
          </p:cNvPr>
          <p:cNvSpPr txBox="1">
            <a:spLocks/>
          </p:cNvSpPr>
          <p:nvPr/>
        </p:nvSpPr>
        <p:spPr>
          <a:xfrm>
            <a:off x="685463" y="1393843"/>
            <a:ext cx="5077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Текстовая и визуальная модальности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Изображения представляются в виде токенов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Специальные механизмы для построения мультимодальных </a:t>
            </a:r>
            <a:r>
              <a:rPr lang="ru-RU" dirty="0" err="1"/>
              <a:t>эмбеддингов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02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59034-996B-4DB1-81EA-F15CA52C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оценивать </a:t>
            </a:r>
            <a:r>
              <a:rPr lang="en-US" dirty="0"/>
              <a:t>VLM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13C28F-36AE-4182-8869-32B87CD0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Task-specific </a:t>
            </a:r>
            <a:r>
              <a:rPr lang="ru-RU" dirty="0"/>
              <a:t>метрики</a:t>
            </a:r>
          </a:p>
          <a:p>
            <a:r>
              <a:rPr lang="en-US" dirty="0"/>
              <a:t>Image captioning – BLEU, </a:t>
            </a:r>
            <a:r>
              <a:rPr lang="en-US" dirty="0" err="1"/>
              <a:t>CIDEr</a:t>
            </a:r>
            <a:r>
              <a:rPr lang="en-US" dirty="0"/>
              <a:t> (n-gram overlap and </a:t>
            </a:r>
            <a:r>
              <a:rPr lang="en-US" dirty="0" err="1"/>
              <a:t>tf-idf</a:t>
            </a:r>
            <a:r>
              <a:rPr lang="en-US" dirty="0"/>
              <a:t> n-gram informativeness)</a:t>
            </a:r>
            <a:endParaRPr lang="ru-RU" dirty="0"/>
          </a:p>
          <a:p>
            <a:r>
              <a:rPr lang="en-US" dirty="0"/>
              <a:t>Retrieval - </a:t>
            </a:r>
            <a:r>
              <a:rPr lang="en-US" dirty="0" err="1"/>
              <a:t>recall@k</a:t>
            </a:r>
            <a:r>
              <a:rPr lang="en-US" dirty="0"/>
              <a:t> (whether the correct item appears in the top-k results)</a:t>
            </a:r>
          </a:p>
          <a:p>
            <a:r>
              <a:rPr lang="en-US" dirty="0"/>
              <a:t>Text2image – FID (statistical similarity real vs generated), </a:t>
            </a:r>
            <a:r>
              <a:rPr lang="en-US" dirty="0" err="1"/>
              <a:t>CLIPScore</a:t>
            </a:r>
            <a:r>
              <a:rPr lang="en-US" dirty="0"/>
              <a:t> (cosine similarity text vs image)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Cross-modal alignment </a:t>
            </a:r>
            <a:r>
              <a:rPr lang="ru-RU" dirty="0"/>
              <a:t>метрики</a:t>
            </a:r>
          </a:p>
          <a:p>
            <a:r>
              <a:rPr lang="en-US" dirty="0" err="1"/>
              <a:t>CLIPScore</a:t>
            </a:r>
            <a:r>
              <a:rPr lang="en-US" dirty="0"/>
              <a:t> (cosine similarity between visual and textual encoder)</a:t>
            </a:r>
          </a:p>
          <a:p>
            <a:r>
              <a:rPr lang="en-US" dirty="0" err="1"/>
              <a:t>mAP</a:t>
            </a:r>
            <a:r>
              <a:rPr lang="en-US" dirty="0"/>
              <a:t>, ROC-AUC (relevant items ranking)</a:t>
            </a:r>
          </a:p>
          <a:p>
            <a:r>
              <a:rPr lang="en-US" dirty="0"/>
              <a:t>Semantic similarity scores (BERT-based)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Human evaluation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DC777-3622-4F5F-9C6F-A97CD74D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11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A09E2-2CDB-41D4-9820-333FB6D3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сложность оценки </a:t>
            </a:r>
            <a:r>
              <a:rPr lang="en-US" dirty="0"/>
              <a:t>VLM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D49801-8644-40F8-85E2-06539D2F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16223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популярных бенчмарках для оценки </a:t>
            </a:r>
            <a:r>
              <a:rPr lang="en-US" dirty="0"/>
              <a:t>VLM </a:t>
            </a:r>
            <a:r>
              <a:rPr lang="ru-RU" dirty="0"/>
              <a:t>есть две проблемы:</a:t>
            </a:r>
          </a:p>
          <a:p>
            <a:pPr marL="457200" indent="-457200">
              <a:buAutoNum type="arabicPeriod"/>
            </a:pPr>
            <a:r>
              <a:rPr lang="ru-RU" dirty="0"/>
              <a:t>Вопросы, имеющие визуальный контекст, на которые возможно правильно ответить без него (</a:t>
            </a:r>
            <a:r>
              <a:rPr lang="en-US" dirty="0"/>
              <a:t>A, B</a:t>
            </a:r>
            <a:r>
              <a:rPr lang="ru-RU" dirty="0"/>
              <a:t>)</a:t>
            </a:r>
          </a:p>
          <a:p>
            <a:pPr marL="457200" indent="-457200">
              <a:buAutoNum type="arabicPeriod"/>
            </a:pPr>
            <a:r>
              <a:rPr lang="ru-RU" dirty="0"/>
              <a:t>Случайные «лики» </a:t>
            </a:r>
            <a:r>
              <a:rPr lang="ru-RU" dirty="0" err="1"/>
              <a:t>валидационных</a:t>
            </a:r>
            <a:r>
              <a:rPr lang="ru-RU" dirty="0"/>
              <a:t> данных в модель</a:t>
            </a:r>
            <a:r>
              <a:rPr lang="en-US" dirty="0"/>
              <a:t> (C)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11BEF-0410-46A9-B969-FD44D9EA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35C1F0-4178-4356-AF9A-25A4307D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2" y="3016151"/>
            <a:ext cx="7798485" cy="363046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2CDC0FC-5AE5-4DB8-9131-B636B551F3BF}"/>
              </a:ext>
            </a:extLst>
          </p:cNvPr>
          <p:cNvSpPr txBox="1">
            <a:spLocks/>
          </p:cNvSpPr>
          <p:nvPr/>
        </p:nvSpPr>
        <p:spPr>
          <a:xfrm>
            <a:off x="8186619" y="4353886"/>
            <a:ext cx="3785395" cy="197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Mmbench</a:t>
            </a:r>
            <a:r>
              <a:rPr lang="en-US" dirty="0"/>
              <a:t>, 2023, 1094 cit.</a:t>
            </a:r>
          </a:p>
          <a:p>
            <a:r>
              <a:rPr lang="en-US" dirty="0"/>
              <a:t>Seed-bench, 2023, 585 cit.</a:t>
            </a:r>
          </a:p>
          <a:p>
            <a:r>
              <a:rPr lang="en-US" dirty="0"/>
              <a:t>MMU, 2023, 883 citations</a:t>
            </a:r>
          </a:p>
          <a:p>
            <a:r>
              <a:rPr lang="en-US" dirty="0"/>
              <a:t>SCIENCEQA, 2022, 1300 cit.</a:t>
            </a:r>
          </a:p>
          <a:p>
            <a:r>
              <a:rPr lang="en-US" dirty="0"/>
              <a:t>AI2D, 2016, 532 citations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33C9C0-D58B-44AF-A82E-E92420C4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25" y="2329455"/>
            <a:ext cx="3618589" cy="20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799B7-69C7-4FE0-B21A-6DAB2742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Визуальные токены. </a:t>
            </a:r>
            <a:r>
              <a:rPr lang="en-US" dirty="0" err="1"/>
              <a:t>ViT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37D04E-106E-44D0-A43B-978E0ED0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584552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Простейший вариант – нарезать картинку на </a:t>
            </a:r>
            <a:r>
              <a:rPr lang="ru-RU" dirty="0" err="1"/>
              <a:t>патчи</a:t>
            </a:r>
            <a:r>
              <a:rPr lang="ru-RU" dirty="0"/>
              <a:t> и спроецировать каждый из них в пространство </a:t>
            </a:r>
            <a:r>
              <a:rPr lang="ru-RU" dirty="0" err="1"/>
              <a:t>эмбеддингов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Позиционное кодирование:</a:t>
            </a:r>
          </a:p>
          <a:p>
            <a:r>
              <a:rPr lang="ru-RU" dirty="0"/>
              <a:t>Абсолютное и/или относительное</a:t>
            </a:r>
          </a:p>
          <a:p>
            <a:r>
              <a:rPr lang="ru-RU" dirty="0"/>
              <a:t>Фиксированное или обучаемое</a:t>
            </a:r>
          </a:p>
          <a:p>
            <a:r>
              <a:rPr lang="ru-RU" dirty="0"/>
              <a:t>Одно- или многомерное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9B2171-F0AC-4839-83E3-F37ECDED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D4D63-1ED9-4E09-A78B-E9A0EF58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92" y="1581979"/>
            <a:ext cx="5657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1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60A45-92DC-4DD6-A015-F3923B94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CLIP: visual models from natural language supervision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65C063-490C-434F-AF7B-BD00588D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647680-20ED-4712-8D00-D2D7E1E8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5" y="3182503"/>
            <a:ext cx="8565160" cy="3056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6CFAB8-93A0-4A86-B1D7-1BB81C78B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00"/>
          <a:stretch/>
        </p:blipFill>
        <p:spPr>
          <a:xfrm>
            <a:off x="9328558" y="824422"/>
            <a:ext cx="2863442" cy="322392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F057D9A-8C29-478A-8828-F6E10F225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7611249" cy="23140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CLIP </a:t>
            </a:r>
            <a:r>
              <a:rPr lang="ru-RU" dirty="0"/>
              <a:t>обгоняет </a:t>
            </a:r>
            <a:r>
              <a:rPr lang="en-US" dirty="0"/>
              <a:t>fully-supervised ResNet-50</a:t>
            </a:r>
            <a:r>
              <a:rPr lang="ru-RU" dirty="0"/>
              <a:t>, обученный на 16 наборах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0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49119-E6F0-49D9-B1C7-1BF383D8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en-US" dirty="0"/>
              <a:t>-VL: </a:t>
            </a:r>
            <a:r>
              <a:rPr lang="ru-RU" dirty="0"/>
              <a:t>базовый набор трюков для обучения </a:t>
            </a:r>
            <a:r>
              <a:rPr lang="en-US" dirty="0"/>
              <a:t>VLM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EE385-3916-40A2-845F-66A756059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571014" cy="4351338"/>
          </a:xfrm>
        </p:spPr>
        <p:txBody>
          <a:bodyPr/>
          <a:lstStyle/>
          <a:p>
            <a:r>
              <a:rPr lang="en-US" dirty="0"/>
              <a:t>Visual-Language adapter w/ cross-attention: trainable query vectors + image features as keys</a:t>
            </a:r>
            <a:endParaRPr lang="ru-RU" dirty="0"/>
          </a:p>
          <a:p>
            <a:r>
              <a:rPr lang="en-US" dirty="0"/>
              <a:t>Patch embeddings </a:t>
            </a:r>
            <a:r>
              <a:rPr lang="ru-RU" dirty="0"/>
              <a:t>сжимаются в последовательность из 256 векторов</a:t>
            </a:r>
            <a:endParaRPr lang="en-US" dirty="0"/>
          </a:p>
          <a:p>
            <a:r>
              <a:rPr lang="en-US" dirty="0"/>
              <a:t>2D absolute positional encoding</a:t>
            </a:r>
            <a:endParaRPr lang="ru-RU" dirty="0"/>
          </a:p>
          <a:p>
            <a:r>
              <a:rPr lang="ru-RU" dirty="0"/>
              <a:t>Специальные токены и кодировки для работы с изображениями и координатами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C4AC68-77C6-4F17-AAA6-7FE910B8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48B554-5BC9-4B40-901E-255614B7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07" y="1539034"/>
            <a:ext cx="4391025" cy="13049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935C4A-46A9-4CE4-B8DE-1F9A5D19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3" y="3798599"/>
            <a:ext cx="7751428" cy="30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221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30951</TotalTime>
  <Words>865</Words>
  <Application>Microsoft Office PowerPoint</Application>
  <PresentationFormat>Широкоэкранный</PresentationFormat>
  <Paragraphs>127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Golos Text</vt:lpstr>
      <vt:lpstr>Times New Roman</vt:lpstr>
      <vt:lpstr>Calibri Light</vt:lpstr>
      <vt:lpstr>Arial</vt:lpstr>
      <vt:lpstr>Calibri</vt:lpstr>
      <vt:lpstr>Cambria Math</vt:lpstr>
      <vt:lpstr>Тема Office</vt:lpstr>
      <vt:lpstr>Visual-language models на примере Qwen 2.5-VL</vt:lpstr>
      <vt:lpstr>Содержание</vt:lpstr>
      <vt:lpstr>Список материалов</vt:lpstr>
      <vt:lpstr>Что такое VLM</vt:lpstr>
      <vt:lpstr>Как оценивать VLM</vt:lpstr>
      <vt:lpstr>В чем сложность оценки VLM</vt:lpstr>
      <vt:lpstr>Визуальные токены. ViT</vt:lpstr>
      <vt:lpstr>CLIP: visual models from natural language supervision</vt:lpstr>
      <vt:lpstr>Qwen-VL: базовый набор трюков для обучения VLM</vt:lpstr>
      <vt:lpstr>Qwen-VL: text-image pairs pretraining</vt:lpstr>
      <vt:lpstr>Qwen-VL: text-image pairs pretraining. Интересное </vt:lpstr>
      <vt:lpstr>Qwen-VL: multi-task pretraining</vt:lpstr>
      <vt:lpstr>Qwen-VL: supervised fine-tuning</vt:lpstr>
      <vt:lpstr>Qwen2-VL: значительные улучшения визуальных токенов</vt:lpstr>
      <vt:lpstr>Qwen2-VL: visual agent-specific training</vt:lpstr>
      <vt:lpstr>Qwen2.5-VL: минорные архитектурные улучшения</vt:lpstr>
      <vt:lpstr>Qwen2.5-VL: данные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Казьмина Алиса Александровна</dc:creator>
  <cp:lastModifiedBy>Иванов Петр Алексеевич</cp:lastModifiedBy>
  <cp:revision>541</cp:revision>
  <dcterms:created xsi:type="dcterms:W3CDTF">2021-01-20T09:22:26Z</dcterms:created>
  <dcterms:modified xsi:type="dcterms:W3CDTF">2025-06-05T09:59:32Z</dcterms:modified>
</cp:coreProperties>
</file>